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0"/>
  </p:notesMasterIdLst>
  <p:handoutMasterIdLst>
    <p:handoutMasterId r:id="rId11"/>
  </p:handoutMasterIdLst>
  <p:sldIdLst>
    <p:sldId id="789" r:id="rId3"/>
    <p:sldId id="791" r:id="rId4"/>
    <p:sldId id="792" r:id="rId5"/>
    <p:sldId id="793" r:id="rId6"/>
    <p:sldId id="799" r:id="rId7"/>
    <p:sldId id="798" r:id="rId8"/>
    <p:sldId id="79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2AF2F"/>
    <a:srgbClr val="0000FF"/>
    <a:srgbClr val="72732F"/>
    <a:srgbClr val="3910A0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1964" autoAdjust="0"/>
    <p:restoredTop sz="94424" autoAdjust="0"/>
  </p:normalViewPr>
  <p:slideViewPr>
    <p:cSldViewPr snapToGrid="0">
      <p:cViewPr varScale="1">
        <p:scale>
          <a:sx n="89" d="100"/>
          <a:sy n="89" d="100"/>
        </p:scale>
        <p:origin x="1450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8/14/2018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8/14/2018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#128bis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20 - 24 August 2018, Sophia Antipolis, France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dirty="0" smtClean="0"/>
              <a:t>3GPP TSG SA WG2, 20-24. August 2018</a:t>
            </a:r>
            <a:endParaRPr lang="en-GB" altLang="zh-CN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</a:rPr>
              <a:t>© 3GPP 2012</a:t>
            </a:r>
            <a:endParaRPr lang="en-GB" altLang="zh-CN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8144403" y="38342"/>
            <a:ext cx="8593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S2-188028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8" y="1588"/>
          <a:ext cx="1587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9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179388" y="7921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179388" y="112871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179388" y="14557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179388" y="622141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179388" y="3746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417513" y="-196850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8656638" y="-196850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3063"/>
            <a:ext cx="8229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563"/>
            <a:ext cx="82296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47478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1835150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647700" y="6945313"/>
            <a:ext cx="792163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474788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1835150" y="6945313"/>
            <a:ext cx="287338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195513" y="6945313"/>
            <a:ext cx="287337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647700" y="6945313"/>
            <a:ext cx="792163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6191250"/>
            <a:ext cx="687387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14/08/2018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0"/>
            <a:ext cx="144462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341438" y="6191250"/>
            <a:ext cx="607853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1503363" y="6332538"/>
            <a:ext cx="60785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431800" y="6383338"/>
            <a:ext cx="6078538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7650163" y="68263"/>
            <a:ext cx="14636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6169025"/>
            <a:ext cx="533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2301726"/>
          </a:xfrm>
        </p:spPr>
        <p:txBody>
          <a:bodyPr/>
          <a:lstStyle/>
          <a:p>
            <a:r>
              <a:rPr lang="en-GB" dirty="0" smtClean="0"/>
              <a:t>Discussion about network resource scheduling for operating slices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China Mobile</a:t>
            </a:r>
            <a:r>
              <a:rPr lang="en-US" sz="2800" dirty="0" smtClean="0"/>
              <a:t>, Alibaba, </a:t>
            </a:r>
            <a:r>
              <a:rPr lang="en-US" sz="2800" dirty="0" err="1" smtClean="0"/>
              <a:t>Tencent</a:t>
            </a:r>
            <a:r>
              <a:rPr lang="en-US" sz="2800" dirty="0" smtClean="0"/>
              <a:t>, China Unicom,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ZTE</a:t>
            </a:r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646" y="153296"/>
            <a:ext cx="8106410" cy="1143000"/>
          </a:xfrm>
        </p:spPr>
        <p:txBody>
          <a:bodyPr/>
          <a:lstStyle/>
          <a:p>
            <a:r>
              <a:rPr lang="en-US" altLang="zh-CN" dirty="0" smtClean="0"/>
              <a:t>What </a:t>
            </a:r>
            <a:r>
              <a:rPr lang="en-US" altLang="zh-CN" dirty="0"/>
              <a:t>Slice Customers </a:t>
            </a:r>
            <a:r>
              <a:rPr lang="en-US" altLang="zh-CN" dirty="0" smtClean="0"/>
              <a:t>care about in slice SLA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Candidate attributes slice customers care about in slice SLA</a:t>
            </a:r>
          </a:p>
          <a:p>
            <a:pPr lvl="1"/>
            <a:r>
              <a:rPr lang="en-US" altLang="zh-CN" sz="2000" dirty="0" smtClean="0"/>
              <a:t>Most related on the slice UE or flow level</a:t>
            </a:r>
          </a:p>
          <a:p>
            <a:pPr lvl="2"/>
            <a:r>
              <a:rPr lang="en-US" altLang="zh-CN" sz="1600" dirty="0" smtClean="0"/>
              <a:t>Service experience for each slice UE</a:t>
            </a:r>
          </a:p>
          <a:p>
            <a:pPr lvl="2"/>
            <a:r>
              <a:rPr lang="en-US" altLang="zh-CN" sz="1600" dirty="0" err="1" smtClean="0"/>
              <a:t>QoS</a:t>
            </a:r>
            <a:r>
              <a:rPr lang="en-US" altLang="zh-CN" sz="1600" dirty="0" smtClean="0"/>
              <a:t> for slice UE and flow, e.g., latency, bitrate</a:t>
            </a:r>
          </a:p>
          <a:p>
            <a:pPr lvl="2"/>
            <a:r>
              <a:rPr lang="en-US" altLang="zh-CN" sz="1600" dirty="0" smtClean="0"/>
              <a:t>etc.</a:t>
            </a:r>
          </a:p>
          <a:p>
            <a:pPr lvl="1"/>
            <a:r>
              <a:rPr lang="en-US" altLang="zh-CN" dirty="0" smtClean="0"/>
              <a:t>Slice level attributes</a:t>
            </a:r>
          </a:p>
          <a:p>
            <a:pPr lvl="2"/>
            <a:r>
              <a:rPr lang="en-US" altLang="zh-CN" sz="1600" dirty="0"/>
              <a:t>Coverage </a:t>
            </a:r>
          </a:p>
          <a:p>
            <a:pPr lvl="2"/>
            <a:r>
              <a:rPr lang="en-US" altLang="zh-CN" sz="1600" dirty="0"/>
              <a:t>Capacity</a:t>
            </a:r>
          </a:p>
          <a:p>
            <a:pPr lvl="2"/>
            <a:r>
              <a:rPr lang="en-US" altLang="zh-CN" sz="1600" dirty="0"/>
              <a:t>etc.</a:t>
            </a:r>
          </a:p>
          <a:p>
            <a:r>
              <a:rPr lang="en-US" altLang="zh-CN" sz="2400" dirty="0" smtClean="0"/>
              <a:t>Better </a:t>
            </a:r>
            <a:r>
              <a:rPr lang="en-US" altLang="zh-CN" sz="2400" dirty="0" err="1" smtClean="0"/>
              <a:t>Qos</a:t>
            </a:r>
            <a:r>
              <a:rPr lang="en-US" altLang="zh-CN" sz="2400" dirty="0" smtClean="0"/>
              <a:t> profile for slice UE can be solved by </a:t>
            </a:r>
            <a:r>
              <a:rPr lang="en-GB" altLang="zh-CN" sz="2400" dirty="0"/>
              <a:t>Key Issue 5: NWDAF-Assisted </a:t>
            </a:r>
            <a:r>
              <a:rPr lang="en-GB" altLang="zh-CN" sz="2400" dirty="0" err="1"/>
              <a:t>QoS</a:t>
            </a:r>
            <a:r>
              <a:rPr lang="en-GB" altLang="zh-CN" sz="2400" dirty="0"/>
              <a:t> Profile </a:t>
            </a:r>
            <a:r>
              <a:rPr lang="en-GB" altLang="zh-CN" sz="2400" dirty="0" smtClean="0"/>
              <a:t>Provisioning in </a:t>
            </a:r>
            <a:r>
              <a:rPr lang="en-GB" altLang="zh-CN" sz="2400" dirty="0" err="1" smtClean="0"/>
              <a:t>eNA</a:t>
            </a:r>
            <a:r>
              <a:rPr lang="en-GB" altLang="zh-CN" sz="2400" dirty="0" smtClean="0"/>
              <a:t> TR23.791</a:t>
            </a:r>
          </a:p>
          <a:p>
            <a:pPr lvl="1"/>
            <a:r>
              <a:rPr lang="en-GB" altLang="zh-CN" sz="2000" dirty="0" smtClean="0"/>
              <a:t>Derive the </a:t>
            </a:r>
            <a:r>
              <a:rPr lang="en-GB" altLang="zh-CN" sz="2000" dirty="0" err="1" smtClean="0"/>
              <a:t>qos</a:t>
            </a:r>
            <a:r>
              <a:rPr lang="en-GB" altLang="zh-CN" sz="2000" dirty="0" smtClean="0"/>
              <a:t> profile based on the service experience</a:t>
            </a:r>
            <a:endParaRPr lang="en-US" altLang="zh-CN" sz="2000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40295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457" y="-96821"/>
            <a:ext cx="8655050" cy="1143000"/>
          </a:xfrm>
        </p:spPr>
        <p:txBody>
          <a:bodyPr/>
          <a:lstStyle/>
          <a:p>
            <a:r>
              <a:rPr lang="en-US" altLang="zh-CN" sz="2800" dirty="0" smtClean="0"/>
              <a:t>Issues when deploying and operating many slices 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290" y="819439"/>
            <a:ext cx="8875059" cy="1687090"/>
          </a:xfrm>
        </p:spPr>
        <p:txBody>
          <a:bodyPr/>
          <a:lstStyle/>
          <a:p>
            <a:r>
              <a:rPr lang="en-US" altLang="zh-CN" sz="2000" dirty="0" smtClean="0"/>
              <a:t>Backgrounds </a:t>
            </a:r>
          </a:p>
          <a:p>
            <a:pPr lvl="1"/>
            <a:r>
              <a:rPr lang="en-US" altLang="zh-CN" sz="1600" dirty="0" smtClean="0"/>
              <a:t>Popular deployment: </a:t>
            </a:r>
          </a:p>
          <a:p>
            <a:pPr lvl="2"/>
            <a:r>
              <a:rPr lang="en-US" altLang="zh-CN" sz="1200" dirty="0" smtClean="0"/>
              <a:t>shared RAN: using RAN resource scheduling to guarantee the SLA of slice, e.g., TTI, not mandatorily assign part of frequency to any slice</a:t>
            </a:r>
          </a:p>
          <a:p>
            <a:pPr lvl="2"/>
            <a:r>
              <a:rPr lang="en-US" altLang="zh-CN" sz="1200" dirty="0" smtClean="0"/>
              <a:t>shared transport network: leveraging Flex-E interface and tunneling to reduce the latency and improve the isolation and reliability </a:t>
            </a:r>
          </a:p>
          <a:p>
            <a:pPr lvl="2"/>
            <a:r>
              <a:rPr lang="en-US" altLang="zh-CN" sz="1200" dirty="0" smtClean="0"/>
              <a:t>dedicated CN with dedicated or shared DC resource: deploying UPF into edge side to reduce the latency </a:t>
            </a:r>
          </a:p>
          <a:p>
            <a:pPr lvl="1"/>
            <a:r>
              <a:rPr lang="en-US" altLang="zh-CN" sz="1600" dirty="0"/>
              <a:t>Network resource and capability is limited, which is hard to meet unlimited requirement of unlimited slice customers</a:t>
            </a:r>
          </a:p>
          <a:p>
            <a:pPr lvl="2"/>
            <a:endParaRPr lang="en-US" altLang="zh-CN" sz="1200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9" name="圆角矩形 78"/>
          <p:cNvSpPr/>
          <p:nvPr/>
        </p:nvSpPr>
        <p:spPr>
          <a:xfrm>
            <a:off x="3524177" y="4451957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6064" y="4883822"/>
            <a:ext cx="114167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Shared RAN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746024" y="3412116"/>
            <a:ext cx="1137624" cy="1075035"/>
            <a:chOff x="3340266" y="3194056"/>
            <a:chExt cx="1448965" cy="979948"/>
          </a:xfrm>
        </p:grpSpPr>
        <p:pic>
          <p:nvPicPr>
            <p:cNvPr id="8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5132" y="3194056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" name="椭圆 82"/>
            <p:cNvSpPr/>
            <p:nvPr/>
          </p:nvSpPr>
          <p:spPr>
            <a:xfrm>
              <a:off x="3522714" y="3396441"/>
              <a:ext cx="1080555" cy="551390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360" y="3386023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764" y="3787306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0266" y="3524214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4" name="Picture 20" descr="天线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253" y="3305492"/>
            <a:ext cx="302392" cy="48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圆角矩形 96"/>
          <p:cNvSpPr/>
          <p:nvPr/>
        </p:nvSpPr>
        <p:spPr>
          <a:xfrm>
            <a:off x="6354953" y="3107508"/>
            <a:ext cx="463890" cy="199282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5972239" y="4005390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7071615" y="3428522"/>
            <a:ext cx="143512" cy="1098292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UDM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rcRect t="1720" r="3757" b="3931"/>
          <a:stretch>
            <a:fillRect/>
          </a:stretch>
        </p:blipFill>
        <p:spPr bwMode="auto">
          <a:xfrm>
            <a:off x="212679" y="3129023"/>
            <a:ext cx="478438" cy="283379"/>
          </a:xfrm>
          <a:prstGeom prst="roundRect">
            <a:avLst>
              <a:gd name="adj" fmla="val 49617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Picture 4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" r="2884"/>
          <a:stretch/>
        </p:blipFill>
        <p:spPr bwMode="auto">
          <a:xfrm>
            <a:off x="300725" y="4465635"/>
            <a:ext cx="316230" cy="385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" name="Picture 7" descr="E:\3.业务\VoIP\facetime\facetime ipho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725" y="3858492"/>
            <a:ext cx="302345" cy="35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" name="圆角矩形 108"/>
          <p:cNvSpPr/>
          <p:nvPr/>
        </p:nvSpPr>
        <p:spPr>
          <a:xfrm>
            <a:off x="1070374" y="3061879"/>
            <a:ext cx="7718617" cy="48589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圆角矩形 109"/>
          <p:cNvSpPr/>
          <p:nvPr/>
        </p:nvSpPr>
        <p:spPr>
          <a:xfrm>
            <a:off x="1070373" y="3730186"/>
            <a:ext cx="7718617" cy="48589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1070372" y="4365348"/>
            <a:ext cx="7718617" cy="48589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4" name="Picture 20" descr="天线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2221" y="4088491"/>
            <a:ext cx="302392" cy="48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椭圆 114"/>
          <p:cNvSpPr/>
          <p:nvPr/>
        </p:nvSpPr>
        <p:spPr bwMode="auto">
          <a:xfrm>
            <a:off x="1169489" y="3216879"/>
            <a:ext cx="544572" cy="1516489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049991" y="3059643"/>
            <a:ext cx="911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Slice 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049989" y="3727687"/>
            <a:ext cx="911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Slice 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049991" y="4365348"/>
            <a:ext cx="911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Slice C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椭圆 118"/>
          <p:cNvSpPr/>
          <p:nvPr/>
        </p:nvSpPr>
        <p:spPr bwMode="auto">
          <a:xfrm>
            <a:off x="2944224" y="3123884"/>
            <a:ext cx="1627055" cy="1684790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571279" y="3451779"/>
            <a:ext cx="1137624" cy="1075035"/>
            <a:chOff x="3340266" y="3194056"/>
            <a:chExt cx="1448965" cy="979948"/>
          </a:xfrm>
        </p:grpSpPr>
        <p:pic>
          <p:nvPicPr>
            <p:cNvPr id="13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5132" y="3194056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4" name="椭圆 133"/>
            <p:cNvSpPr/>
            <p:nvPr/>
          </p:nvSpPr>
          <p:spPr>
            <a:xfrm>
              <a:off x="3522714" y="3396441"/>
              <a:ext cx="1080555" cy="551390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pic>
          <p:nvPicPr>
            <p:cNvPr id="13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360" y="3386023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764" y="3787306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0266" y="3524214"/>
              <a:ext cx="296871" cy="386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8" name="椭圆 137"/>
          <p:cNvSpPr/>
          <p:nvPr/>
        </p:nvSpPr>
        <p:spPr bwMode="auto">
          <a:xfrm>
            <a:off x="5773371" y="3105226"/>
            <a:ext cx="1627055" cy="1684790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937735" y="4896195"/>
            <a:ext cx="9459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Shared TN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291172" y="4883821"/>
            <a:ext cx="11624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Dedicated CN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6262073" y="4857794"/>
            <a:ext cx="11383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Dedicated CN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797799" y="4860904"/>
            <a:ext cx="10758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Shared TN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5972239" y="3766997"/>
            <a:ext cx="463890" cy="199282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圆角矩形 143"/>
          <p:cNvSpPr/>
          <p:nvPr/>
        </p:nvSpPr>
        <p:spPr>
          <a:xfrm>
            <a:off x="6033713" y="4368930"/>
            <a:ext cx="463890" cy="199282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3535174" y="3190448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圆角矩形 145"/>
          <p:cNvSpPr/>
          <p:nvPr/>
        </p:nvSpPr>
        <p:spPr>
          <a:xfrm>
            <a:off x="6555103" y="3764918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圆角矩形 146"/>
          <p:cNvSpPr/>
          <p:nvPr/>
        </p:nvSpPr>
        <p:spPr>
          <a:xfrm>
            <a:off x="6555103" y="4000963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6006983" y="3349822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圆角矩形 148"/>
          <p:cNvSpPr/>
          <p:nvPr/>
        </p:nvSpPr>
        <p:spPr>
          <a:xfrm>
            <a:off x="6280114" y="4588895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圆角矩形 149"/>
          <p:cNvSpPr/>
          <p:nvPr/>
        </p:nvSpPr>
        <p:spPr>
          <a:xfrm>
            <a:off x="6569226" y="3350702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6577014" y="4368838"/>
            <a:ext cx="467147" cy="20421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</a:t>
            </a:r>
            <a:endParaRPr lang="zh-CN" altLang="en-US" sz="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内容占位符 2"/>
          <p:cNvSpPr txBox="1">
            <a:spLocks/>
          </p:cNvSpPr>
          <p:nvPr/>
        </p:nvSpPr>
        <p:spPr bwMode="auto">
          <a:xfrm>
            <a:off x="212678" y="5153764"/>
            <a:ext cx="8875059" cy="168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800" dirty="0" smtClean="0"/>
              <a:t>Use </a:t>
            </a:r>
            <a:r>
              <a:rPr lang="en-US" altLang="zh-CN" sz="1800" dirty="0"/>
              <a:t>proper configuration of AN, TN and </a:t>
            </a:r>
            <a:r>
              <a:rPr lang="en-US" altLang="zh-CN" sz="1800" dirty="0" smtClean="0"/>
              <a:t>CN to </a:t>
            </a:r>
            <a:r>
              <a:rPr lang="en-US" altLang="zh-CN" sz="1800" dirty="0"/>
              <a:t>meet the slice </a:t>
            </a:r>
            <a:r>
              <a:rPr lang="en-US" altLang="zh-CN" sz="1800" dirty="0" smtClean="0"/>
              <a:t>SLA. Some configuration is common to many slices, while some configuration is specific to a slice </a:t>
            </a:r>
          </a:p>
          <a:p>
            <a:r>
              <a:rPr lang="en-US" altLang="zh-CN" sz="1800" kern="0" dirty="0" smtClean="0"/>
              <a:t>Question or Issue</a:t>
            </a:r>
          </a:p>
          <a:p>
            <a:pPr lvl="1"/>
            <a:r>
              <a:rPr lang="en-US" altLang="zh-CN" sz="1100" kern="0" dirty="0" smtClean="0"/>
              <a:t>  </a:t>
            </a:r>
            <a:r>
              <a:rPr lang="en-US" altLang="zh-CN" sz="1400" dirty="0" smtClean="0">
                <a:solidFill>
                  <a:srgbClr val="FF0000"/>
                </a:solidFill>
              </a:rPr>
              <a:t>how to figure out the proper common configuration to meet the SLAs of many slices at the same time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zh-CN" altLang="en-US" sz="1200" kern="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895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158" y="217843"/>
            <a:ext cx="8977779" cy="1143000"/>
          </a:xfrm>
        </p:spPr>
        <p:txBody>
          <a:bodyPr/>
          <a:lstStyle/>
          <a:p>
            <a:r>
              <a:rPr lang="en-US" altLang="zh-CN" sz="2400" dirty="0" smtClean="0"/>
              <a:t>Some new attributes captures network capability/capacity and slice customer requirement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454151"/>
            <a:ext cx="8388350" cy="4324080"/>
          </a:xfrm>
        </p:spPr>
        <p:txBody>
          <a:bodyPr/>
          <a:lstStyle/>
          <a:p>
            <a:r>
              <a:rPr lang="en-US" altLang="zh-CN" sz="2400" dirty="0" smtClean="0"/>
              <a:t>More slice level attributes or KPIs are raised(part of them discussed in GSMA NEST Group)</a:t>
            </a:r>
          </a:p>
          <a:p>
            <a:pPr lvl="1"/>
            <a:r>
              <a:rPr lang="en-GB" altLang="zh-CN" sz="2000" dirty="0"/>
              <a:t>H</a:t>
            </a:r>
            <a:r>
              <a:rPr lang="en-GB" altLang="zh-CN" sz="2000" dirty="0" smtClean="0"/>
              <a:t>ow </a:t>
            </a:r>
            <a:r>
              <a:rPr lang="en-GB" altLang="zh-CN" sz="2000" dirty="0"/>
              <a:t>many percent </a:t>
            </a:r>
            <a:r>
              <a:rPr lang="en-GB" altLang="zh-CN" sz="2000" dirty="0" smtClean="0"/>
              <a:t>of UEs</a:t>
            </a:r>
            <a:r>
              <a:rPr lang="en-GB" altLang="zh-CN" sz="2000" dirty="0"/>
              <a:t>’ service </a:t>
            </a:r>
            <a:r>
              <a:rPr lang="en-GB" altLang="zh-CN" sz="2000" dirty="0" smtClean="0"/>
              <a:t>experience(slice UE/flow </a:t>
            </a:r>
            <a:r>
              <a:rPr lang="en-GB" altLang="zh-CN" sz="2000" dirty="0" err="1" smtClean="0"/>
              <a:t>QoS</a:t>
            </a:r>
            <a:r>
              <a:rPr lang="en-GB" altLang="zh-CN" sz="2000" dirty="0" smtClean="0"/>
              <a:t>) satisfied</a:t>
            </a:r>
          </a:p>
          <a:p>
            <a:pPr lvl="2"/>
            <a:r>
              <a:rPr lang="en-GB" altLang="zh-CN" sz="1600" dirty="0" smtClean="0"/>
              <a:t>There is risk to guarantee the </a:t>
            </a:r>
            <a:r>
              <a:rPr lang="en-GB" altLang="zh-CN" sz="1600" dirty="0" err="1" smtClean="0"/>
              <a:t>QoS</a:t>
            </a:r>
            <a:r>
              <a:rPr lang="en-GB" altLang="zh-CN" sz="1600" dirty="0" smtClean="0"/>
              <a:t> of UE and flow at any time and under any conditions</a:t>
            </a:r>
          </a:p>
          <a:p>
            <a:pPr lvl="1"/>
            <a:r>
              <a:rPr lang="en-GB" altLang="zh-CN" sz="2000" dirty="0" smtClean="0"/>
              <a:t>Slice priority </a:t>
            </a:r>
          </a:p>
          <a:p>
            <a:pPr lvl="2"/>
            <a:r>
              <a:rPr lang="en-GB" altLang="zh-CN" sz="1600" dirty="0" smtClean="0"/>
              <a:t>It can be used to assist the network resource scheduling under limited network resource environment </a:t>
            </a:r>
          </a:p>
          <a:p>
            <a:pPr lvl="1"/>
            <a:r>
              <a:rPr lang="en-GB" altLang="zh-CN" sz="2000" dirty="0" smtClean="0"/>
              <a:t>Uplink/downlink bandwidth/bitrates Per slice per RAN node(</a:t>
            </a:r>
            <a:r>
              <a:rPr lang="en-GB" altLang="zh-CN" sz="2000" dirty="0" err="1" smtClean="0"/>
              <a:t>gNb</a:t>
            </a:r>
            <a:r>
              <a:rPr lang="en-GB" altLang="zh-CN" sz="2000" dirty="0" smtClean="0"/>
              <a:t>)</a:t>
            </a:r>
          </a:p>
          <a:p>
            <a:pPr lvl="2"/>
            <a:r>
              <a:rPr lang="en-GB" altLang="zh-CN" sz="1600" dirty="0" smtClean="0"/>
              <a:t>It can capture the slice customer requirement more exactly </a:t>
            </a:r>
            <a:r>
              <a:rPr lang="en-GB" altLang="zh-CN" sz="1600" dirty="0"/>
              <a:t>under limited network resource </a:t>
            </a:r>
            <a:r>
              <a:rPr lang="en-GB" altLang="zh-CN" sz="1600" dirty="0" smtClean="0"/>
              <a:t>environment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etc.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209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306" y="0"/>
            <a:ext cx="7686862" cy="1143000"/>
          </a:xfrm>
        </p:spPr>
        <p:txBody>
          <a:bodyPr/>
          <a:lstStyle/>
          <a:p>
            <a:r>
              <a:rPr lang="en-US" altLang="zh-CN" sz="2800" dirty="0" smtClean="0"/>
              <a:t>Candidate solution leveraging NWDAF (1) 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7799" y="849712"/>
                <a:ext cx="3698895" cy="1771028"/>
              </a:xfrm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 altLang="zh-CN" sz="1600" dirty="0" smtClean="0"/>
                  <a:t>Input(variable) e.g. from OAM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200" i="1">
                            <a:latin typeface="Cambria Math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200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200" i="1">
                            <a:latin typeface="Cambria Math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  <m:r>
                      <a:rPr lang="en-US" altLang="zh-CN" sz="1200" i="1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200" dirty="0"/>
                  <a:t>(</a:t>
                </a:r>
                <a:r>
                  <a:rPr lang="en-US" altLang="zh-CN" sz="1200" dirty="0" err="1"/>
                  <a:t>i</a:t>
                </a:r>
                <a:r>
                  <a:rPr lang="en-US" altLang="zh-CN" sz="1200" dirty="0"/>
                  <a:t>: different slice </a:t>
                </a:r>
                <a:r>
                  <a:rPr lang="en-US" altLang="zh-CN" sz="1200" dirty="0" smtClean="0"/>
                  <a:t>): </a:t>
                </a:r>
                <a:r>
                  <a:rPr lang="en-US" altLang="zh-CN" sz="1200" dirty="0"/>
                  <a:t> </a:t>
                </a:r>
                <a:r>
                  <a:rPr lang="en-US" altLang="zh-CN" sz="1200" dirty="0" smtClean="0"/>
                  <a:t>Slice specific attribute KPI, part </a:t>
                </a:r>
                <a:r>
                  <a:rPr lang="en-US" altLang="zh-CN" sz="1200" dirty="0"/>
                  <a:t>of RAN/CN performance </a:t>
                </a:r>
                <a:r>
                  <a:rPr lang="en-US" altLang="zh-CN" sz="1200" dirty="0" smtClean="0"/>
                  <a:t>measurements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zh-CN" sz="1200" dirty="0"/>
                  <a:t>~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US" altLang="zh-CN" sz="1200" b="0" i="1" smtClean="0">
                        <a:latin typeface="Cambria Math"/>
                        <a:ea typeface="Cambria Math" panose="02040503050406030204" pitchFamily="18" charset="0"/>
                      </a:rPr>
                      <m:t> :</m:t>
                    </m:r>
                  </m:oMath>
                </a14:m>
                <a:r>
                  <a:rPr lang="en-US" altLang="zh-CN" sz="1200" dirty="0"/>
                  <a:t>part of RAN/CN performance </a:t>
                </a:r>
                <a:r>
                  <a:rPr lang="en-US" altLang="zh-CN" sz="1200" dirty="0" smtClean="0"/>
                  <a:t>measurements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1200" b="0" i="1" smtClean="0">
                            <a:latin typeface="Cambria Math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1200" dirty="0" smtClean="0"/>
                  <a:t>: reflect the weight of the above  performance data</a:t>
                </a:r>
                <a:endParaRPr lang="en-US" altLang="zh-CN" sz="1200" dirty="0"/>
              </a:p>
              <a:p>
                <a:pPr marL="457200" lvl="1" indent="0">
                  <a:buNone/>
                </a:pPr>
                <a:endParaRPr lang="en-US" altLang="zh-CN" sz="1200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799" y="849712"/>
                <a:ext cx="3698895" cy="1771028"/>
              </a:xfrm>
              <a:blipFill rotWithShape="1">
                <a:blip r:embed="rId2"/>
                <a:stretch>
                  <a:fillRect t="-683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147788" y="3945347"/>
            <a:ext cx="3640913" cy="128813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1800">
                <a:latin typeface="+mn-lt"/>
                <a:cs typeface="+mn-cs"/>
              </a:defRPr>
            </a:lvl1pPr>
            <a:lvl2pPr marL="742950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400">
                <a:latin typeface="+mn-lt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US" altLang="zh-CN" sz="1600" dirty="0"/>
              <a:t>Bound of Object function(h(x)) </a:t>
            </a:r>
          </a:p>
          <a:p>
            <a:pPr lvl="1"/>
            <a:r>
              <a:rPr lang="en-US" altLang="zh-CN" sz="1200" dirty="0"/>
              <a:t>Slice </a:t>
            </a:r>
            <a:r>
              <a:rPr lang="en-US" altLang="zh-CN" sz="1200" dirty="0" smtClean="0"/>
              <a:t>priority</a:t>
            </a:r>
            <a:endParaRPr lang="en-US" altLang="zh-CN" sz="1600" dirty="0" smtClean="0"/>
          </a:p>
          <a:p>
            <a:pPr marL="457200" lvl="1" indent="0">
              <a:buNone/>
            </a:pPr>
            <a:endParaRPr lang="en-US" altLang="zh-CN" sz="1200" dirty="0" smtClean="0"/>
          </a:p>
          <a:p>
            <a:pPr lvl="1"/>
            <a:endParaRPr lang="en-US" altLang="zh-CN" dirty="0"/>
          </a:p>
        </p:txBody>
      </p:sp>
      <p:sp>
        <p:nvSpPr>
          <p:cNvPr id="35" name="内容占位符 2"/>
          <p:cNvSpPr txBox="1">
            <a:spLocks/>
          </p:cNvSpPr>
          <p:nvPr/>
        </p:nvSpPr>
        <p:spPr bwMode="auto">
          <a:xfrm>
            <a:off x="118796" y="2758908"/>
            <a:ext cx="3698895" cy="10789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kern="0" dirty="0" smtClean="0"/>
              <a:t>Object function(h(x))</a:t>
            </a:r>
            <a:endParaRPr lang="en-US" altLang="zh-CN" sz="2400" kern="0" dirty="0"/>
          </a:p>
          <a:p>
            <a:pPr lvl="1"/>
            <a:r>
              <a:rPr lang="en-GB" altLang="zh-CN" sz="1200" kern="0" dirty="0"/>
              <a:t>Slice Service Requirement: How many percent of UEs’ service experience(slice UE/flow </a:t>
            </a:r>
            <a:r>
              <a:rPr lang="en-GB" altLang="zh-CN" sz="1200" kern="0" dirty="0" err="1"/>
              <a:t>QoS</a:t>
            </a:r>
            <a:r>
              <a:rPr lang="en-GB" altLang="zh-CN" sz="1200" kern="0" dirty="0"/>
              <a:t>) satisfy per slice per application</a:t>
            </a: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17910"/>
              </p:ext>
            </p:extLst>
          </p:nvPr>
        </p:nvGraphicFramePr>
        <p:xfrm>
          <a:off x="335497" y="4575857"/>
          <a:ext cx="3265494" cy="548640"/>
        </p:xfrm>
        <a:graphic>
          <a:graphicData uri="http://schemas.openxmlformats.org/drawingml/2006/table">
            <a:tbl>
              <a:tblPr firstRow="1" bandRow="1"/>
              <a:tblGrid>
                <a:gridCol w="1271108"/>
                <a:gridCol w="321263"/>
                <a:gridCol w="321263"/>
                <a:gridCol w="321263"/>
                <a:gridCol w="321263"/>
                <a:gridCol w="359024"/>
                <a:gridCol w="350310"/>
              </a:tblGrid>
              <a:tr h="237836">
                <a:tc>
                  <a:txBody>
                    <a:bodyPr/>
                    <a:lstStyle/>
                    <a:p>
                      <a:r>
                        <a:rPr lang="en-US" sz="1200" b="1" i="1" dirty="0" smtClean="0"/>
                        <a:t>Slice ID</a:t>
                      </a:r>
                      <a:endParaRPr lang="en-US" sz="1200" b="1" i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…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</a:t>
                      </a:r>
                      <a:endParaRPr lang="en-US" sz="1200" dirty="0"/>
                    </a:p>
                  </a:txBody>
                  <a:tcPr/>
                </a:tc>
              </a:tr>
              <a:tr h="237836">
                <a:tc>
                  <a:txBody>
                    <a:bodyPr/>
                    <a:lstStyle/>
                    <a:p>
                      <a:r>
                        <a:rPr lang="en-US" sz="1200" b="1" i="1" dirty="0" smtClean="0"/>
                        <a:t>Slice Priority</a:t>
                      </a:r>
                      <a:endParaRPr lang="en-US" sz="1200" b="1" i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…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92540" y="5413217"/>
            <a:ext cx="459542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kern="0" dirty="0" smtClean="0">
                <a:solidFill>
                  <a:srgbClr val="FF0000"/>
                </a:solidFill>
              </a:rPr>
              <a:t>Note 2: It is important to figure </a:t>
            </a:r>
            <a:r>
              <a:rPr lang="en-US" altLang="zh-CN" sz="1100" b="1" kern="0" dirty="0">
                <a:solidFill>
                  <a:srgbClr val="FF0000"/>
                </a:solidFill>
              </a:rPr>
              <a:t>out better </a:t>
            </a:r>
            <a:r>
              <a:rPr lang="en-US" altLang="zh-CN" sz="1100" b="1" dirty="0" smtClean="0">
                <a:solidFill>
                  <a:srgbClr val="FF0000"/>
                </a:solidFill>
              </a:rPr>
              <a:t>Slice </a:t>
            </a:r>
            <a:r>
              <a:rPr lang="en-US" altLang="zh-CN" sz="1100" b="1" dirty="0">
                <a:solidFill>
                  <a:srgbClr val="FF0000"/>
                </a:solidFill>
              </a:rPr>
              <a:t>level </a:t>
            </a:r>
            <a:r>
              <a:rPr lang="en-US" altLang="zh-CN" sz="1100" b="1" dirty="0" smtClean="0">
                <a:solidFill>
                  <a:srgbClr val="FF0000"/>
                </a:solidFill>
              </a:rPr>
              <a:t>KPIs</a:t>
            </a:r>
            <a:r>
              <a:rPr lang="en-GB" altLang="zh-CN" sz="1100" b="1" dirty="0">
                <a:solidFill>
                  <a:srgbClr val="FF0000"/>
                </a:solidFill>
              </a:rPr>
              <a:t> </a:t>
            </a:r>
            <a:r>
              <a:rPr lang="en-GB" altLang="zh-CN" sz="1100" b="1" dirty="0" smtClean="0">
                <a:solidFill>
                  <a:srgbClr val="FF0000"/>
                </a:solidFill>
              </a:rPr>
              <a:t>and RAN/CN performance measurements, which </a:t>
            </a:r>
            <a:r>
              <a:rPr lang="en-GB" altLang="zh-CN" sz="1100" b="1" dirty="0">
                <a:solidFill>
                  <a:srgbClr val="FF0000"/>
                </a:solidFill>
              </a:rPr>
              <a:t>can be supported by </a:t>
            </a:r>
            <a:r>
              <a:rPr lang="en-GB" altLang="zh-CN" sz="1100" b="1" dirty="0" smtClean="0">
                <a:solidFill>
                  <a:srgbClr val="FF0000"/>
                </a:solidFill>
              </a:rPr>
              <a:t>operators. Close cooperation with SA5 is needed.</a:t>
            </a:r>
            <a:endParaRPr lang="en-GB" altLang="zh-CN" sz="1100" b="1" dirty="0">
              <a:solidFill>
                <a:srgbClr val="FF0000"/>
              </a:solidFill>
            </a:endParaRPr>
          </a:p>
        </p:txBody>
      </p:sp>
      <p:sp>
        <p:nvSpPr>
          <p:cNvPr id="30" name="文本框 80"/>
          <p:cNvSpPr txBox="1"/>
          <p:nvPr/>
        </p:nvSpPr>
        <p:spPr>
          <a:xfrm>
            <a:off x="4589182" y="3348710"/>
            <a:ext cx="3841491" cy="292388"/>
          </a:xfrm>
          <a:prstGeom prst="rect">
            <a:avLst/>
          </a:prstGeom>
          <a:solidFill>
            <a:srgbClr val="CFF0DE"/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31" name="左大括号 30"/>
          <p:cNvSpPr/>
          <p:nvPr/>
        </p:nvSpPr>
        <p:spPr bwMode="auto">
          <a:xfrm>
            <a:off x="4435963" y="971152"/>
            <a:ext cx="252000" cy="1296000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文本框 93"/>
          <p:cNvSpPr txBox="1"/>
          <p:nvPr/>
        </p:nvSpPr>
        <p:spPr>
          <a:xfrm>
            <a:off x="4563294" y="2835151"/>
            <a:ext cx="3867380" cy="292388"/>
          </a:xfrm>
          <a:prstGeom prst="rect">
            <a:avLst/>
          </a:prstGeom>
          <a:solidFill>
            <a:srgbClr val="CCFFCC"/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34" name="文本框 102"/>
          <p:cNvSpPr txBox="1"/>
          <p:nvPr/>
        </p:nvSpPr>
        <p:spPr>
          <a:xfrm>
            <a:off x="4580247" y="2474546"/>
            <a:ext cx="3850427" cy="292388"/>
          </a:xfrm>
          <a:prstGeom prst="rect">
            <a:avLst/>
          </a:prstGeom>
          <a:solidFill>
            <a:srgbClr val="8FE2FF"/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39" name="左大括号 38"/>
          <p:cNvSpPr/>
          <p:nvPr/>
        </p:nvSpPr>
        <p:spPr bwMode="auto">
          <a:xfrm>
            <a:off x="4412541" y="2478684"/>
            <a:ext cx="252000" cy="1152000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内容占位符 2"/>
              <p:cNvSpPr txBox="1">
                <a:spLocks/>
              </p:cNvSpPr>
              <p:nvPr/>
            </p:nvSpPr>
            <p:spPr>
              <a:xfrm>
                <a:off x="4593095" y="2484067"/>
                <a:ext cx="1560146" cy="282867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2700" indent="0">
                  <a:buFont typeface="Wingdings" pitchFamily="2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9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sz="900" b="1" i="1" kern="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𝟗𝟓</m:t>
                    </m:r>
                    <m:r>
                      <a:rPr lang="en-US" altLang="zh-CN" sz="9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altLang="zh-CN" sz="900" i="1" kern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GB" altLang="zh-CN" sz="900" i="1" kern="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2700" indent="0">
                  <a:buFont typeface="Wingdings" pitchFamily="2" charset="2"/>
                  <a:buNone/>
                </a:pPr>
                <a:endParaRPr lang="en-GB" altLang="zh-CN" sz="900" i="1" kern="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2700" indent="0">
                  <a:buFont typeface="Wingdings" pitchFamily="2" charset="2"/>
                  <a:buNone/>
                </a:pPr>
                <a:endParaRPr lang="en-GB" altLang="zh-CN" sz="900" i="1" kern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2700" indent="0">
                  <a:buFont typeface="Wingdings" pitchFamily="2" charset="2"/>
                  <a:buNone/>
                </a:pPr>
                <a:r>
                  <a:rPr lang="en-GB" altLang="zh-CN" sz="900" i="1" kern="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…</a:t>
                </a:r>
              </a:p>
            </p:txBody>
          </p:sp>
        </mc:Choice>
        <mc:Fallback xmlns="">
          <p:sp>
            <p:nvSpPr>
              <p:cNvPr id="44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095" y="2484067"/>
                <a:ext cx="1560146" cy="282867"/>
              </a:xfrm>
              <a:prstGeom prst="rect">
                <a:avLst/>
              </a:prstGeom>
              <a:blipFill rotWithShape="1">
                <a:blip r:embed="rId4"/>
                <a:stretch>
                  <a:fillRect b="-20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矩形 46"/>
              <p:cNvSpPr/>
              <p:nvPr/>
            </p:nvSpPr>
            <p:spPr>
              <a:xfrm>
                <a:off x="4525572" y="3911499"/>
                <a:ext cx="4166899" cy="246221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12700" indent="0">
                  <a:buFont typeface="Wingdings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kern="0" smtClean="0">
                              <a:latin typeface="Cambria Math"/>
                            </a:rPr>
                            <m:t>[</m:t>
                          </m:r>
                          <m:sSub>
                            <m:sSubPr>
                              <m:ctrlPr>
                                <a:rPr lang="zh-CN" altLang="zh-CN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altLang="zh-CN" i="1" kern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en-US" altLang="zh-CN" kern="0">
                                  <a:latin typeface="Cambria Math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altLang="zh-CN" kern="0" smtClea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CN" altLang="zh-CN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altLang="zh-CN" i="1" ker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a:rPr lang="en-US" altLang="zh-CN" kern="0">
                                  <a:latin typeface="Cambria Math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altLang="zh-CN" ker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zh-CN" kern="0">
                          <a:latin typeface="Cambria Math"/>
                          <a:ea typeface="Cambria Math" panose="02040503050406030204" pitchFamily="18" charset="0"/>
                        </a:rPr>
                        <m:t>…</m:t>
                      </m:r>
                      <m:r>
                        <a:rPr lang="en-GB" altLang="zh-CN" ker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i="1" kern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CN" altLang="zh-CN" i="1" ker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altLang="zh-CN" i="1" ker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θ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altLang="zh-CN" b="0" i="0" kern="0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kern="0" smtClean="0">
                              <a:latin typeface="Cambria Math"/>
                              <a:ea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CN" b="0" i="1" kern="0" smtClean="0">
                          <a:latin typeface="Cambria Math"/>
                          <a:ea typeface="Cambria Math" panose="02040503050406030204" pitchFamily="18" charset="0"/>
                        </a:rPr>
                        <m:t>]</m:t>
                      </m:r>
                      <m:r>
                        <a:rPr lang="en-US" altLang="zh-CN" b="0" i="0" kern="0" smtClean="0">
                          <a:latin typeface="Cambria Math"/>
                          <a:ea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 kern="0">
                              <a:latin typeface="Cambria Math"/>
                            </a:rPr>
                            <m:t>[</m:t>
                          </m:r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altLang="zh-CN" ker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altLang="zh-CN" ker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zh-CN" kern="0">
                          <a:latin typeface="Cambria Math"/>
                          <a:ea typeface="Cambria Math" panose="02040503050406030204" pitchFamily="18" charset="0"/>
                        </a:rPr>
                        <m:t>…</m:t>
                      </m:r>
                      <m:r>
                        <a:rPr lang="en-GB" altLang="zh-CN" kern="0">
                          <a:latin typeface="Cambria Math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kern="0" smtClean="0">
                              <a:latin typeface="Cambria Math"/>
                              <a:ea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d>
                        <m:dPr>
                          <m:ctrlPr>
                            <a:rPr lang="zh-CN" altLang="zh-CN" i="1" ker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altLang="zh-CN" kern="0">
                              <a:latin typeface="Cambria Math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CN" b="0" i="1" kern="0" smtClean="0">
                          <a:latin typeface="Cambria Math"/>
                          <a:ea typeface="Cambria Math" panose="02040503050406030204" pitchFamily="18" charset="0"/>
                        </a:rPr>
                        <m:t>]</m:t>
                      </m:r>
                      <m:r>
                        <a:rPr lang="en-US" altLang="zh-CN" b="0" i="0" kern="0" smtClean="0">
                          <a:latin typeface="Cambria Math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altLang="zh-CN" kern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矩形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572" y="3911499"/>
                <a:ext cx="4166899" cy="246221"/>
              </a:xfrm>
              <a:prstGeom prst="rect">
                <a:avLst/>
              </a:prstGeom>
              <a:blipFill rotWithShape="1">
                <a:blip r:embed="rId5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内容占位符 2"/>
              <p:cNvSpPr txBox="1">
                <a:spLocks/>
              </p:cNvSpPr>
              <p:nvPr/>
            </p:nvSpPr>
            <p:spPr>
              <a:xfrm>
                <a:off x="4571791" y="2788450"/>
                <a:ext cx="1560146" cy="290996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2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kern="0">
                            <a:latin typeface="Cambria Math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kern="0"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kern="0"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90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sz="900" b="1" i="1" kern="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𝟗𝟎</m:t>
                    </m:r>
                    <m:r>
                      <a:rPr lang="en-US" altLang="zh-CN" sz="9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altLang="zh-CN" sz="900" i="1" kern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GB" altLang="zh-CN" sz="900" i="1" kern="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791" y="2788450"/>
                <a:ext cx="1560146" cy="29099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内容占位符 2"/>
              <p:cNvSpPr txBox="1">
                <a:spLocks/>
              </p:cNvSpPr>
              <p:nvPr/>
            </p:nvSpPr>
            <p:spPr>
              <a:xfrm>
                <a:off x="4603771" y="3358231"/>
                <a:ext cx="1560146" cy="282867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2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>
                            <a:latin typeface="Cambria Math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b="0" i="1" kern="0">
                            <a:latin typeface="Cambria Math"/>
                            <a:ea typeface="Cambria Math" panose="02040503050406030204" pitchFamily="18" charset="0"/>
                          </a:rPr>
                          <m:t>𝑁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b="0" i="1" kern="0"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sz="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sz="800" b="1" i="1" kern="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𝟗𝟓</m:t>
                    </m:r>
                    <m:r>
                      <a:rPr lang="en-US" altLang="zh-CN" sz="80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altLang="zh-CN" sz="900" i="1" kern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GB" altLang="zh-CN" sz="900" i="1" kern="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2700" indent="0">
                  <a:buFont typeface="Wingdings" pitchFamily="2" charset="2"/>
                  <a:buNone/>
                </a:pPr>
                <a:endParaRPr lang="en-GB" altLang="zh-CN" sz="900" i="1" kern="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2700" indent="0">
                  <a:buFont typeface="Wingdings" pitchFamily="2" charset="2"/>
                  <a:buNone/>
                </a:pPr>
                <a:endParaRPr lang="en-GB" altLang="zh-CN" sz="900" i="1" kern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771" y="3358231"/>
                <a:ext cx="1560146" cy="28286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4543019" y="4150606"/>
                <a:ext cx="43026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Please note higher slice priority </a:t>
                </a:r>
                <a:r>
                  <a:rPr lang="en-US" altLang="zh-CN" dirty="0"/>
                  <a:t>has </a:t>
                </a:r>
                <a:r>
                  <a:rPr lang="en-US" altLang="zh-CN" dirty="0" smtClean="0"/>
                  <a:t>lower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kern="0">
                            <a:latin typeface="Cambria Math"/>
                            <a:ea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altLang="zh-CN" dirty="0" smtClean="0"/>
                  <a:t>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3019" y="4150606"/>
                <a:ext cx="4302630" cy="246221"/>
              </a:xfrm>
              <a:prstGeom prst="rect">
                <a:avLst/>
              </a:prstGeom>
              <a:blipFill rotWithShape="1">
                <a:blip r:embed="rId8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下箭头 50"/>
          <p:cNvSpPr/>
          <p:nvPr/>
        </p:nvSpPr>
        <p:spPr bwMode="auto">
          <a:xfrm>
            <a:off x="6320910" y="4474300"/>
            <a:ext cx="532652" cy="595875"/>
          </a:xfrm>
          <a:prstGeom prst="downArrow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左大括号 51"/>
          <p:cNvSpPr/>
          <p:nvPr/>
        </p:nvSpPr>
        <p:spPr bwMode="auto">
          <a:xfrm>
            <a:off x="4345759" y="3858231"/>
            <a:ext cx="292147" cy="47855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TextBox 5"/>
          <p:cNvSpPr txBox="1"/>
          <p:nvPr/>
        </p:nvSpPr>
        <p:spPr>
          <a:xfrm>
            <a:off x="4677306" y="2214775"/>
            <a:ext cx="4302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Note1: Function relationship between x and h(x) is only an example.</a:t>
            </a:r>
            <a:endParaRPr lang="zh-CN" altLang="en-US" dirty="0"/>
          </a:p>
        </p:txBody>
      </p:sp>
      <p:sp>
        <p:nvSpPr>
          <p:cNvPr id="54" name="文本框 81"/>
          <p:cNvSpPr txBox="1"/>
          <p:nvPr/>
        </p:nvSpPr>
        <p:spPr>
          <a:xfrm>
            <a:off x="4614379" y="1449682"/>
            <a:ext cx="3850351" cy="292388"/>
          </a:xfrm>
          <a:prstGeom prst="rect">
            <a:avLst/>
          </a:prstGeom>
          <a:solidFill>
            <a:srgbClr val="CCFFCC"/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r>
              <a:rPr lang="en-US" dirty="0" smtClean="0"/>
              <a:t>Slice 2</a:t>
            </a:r>
            <a:endParaRPr lang="en-US" dirty="0"/>
          </a:p>
        </p:txBody>
      </p:sp>
      <p:sp>
        <p:nvSpPr>
          <p:cNvPr id="55" name="文本框 82"/>
          <p:cNvSpPr txBox="1"/>
          <p:nvPr/>
        </p:nvSpPr>
        <p:spPr>
          <a:xfrm>
            <a:off x="4627151" y="1024652"/>
            <a:ext cx="3837580" cy="292388"/>
          </a:xfrm>
          <a:prstGeom prst="rect">
            <a:avLst/>
          </a:prstGeom>
          <a:solidFill>
            <a:srgbClr val="8FE2FF"/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r>
              <a:rPr lang="en-US" dirty="0" smtClean="0"/>
              <a:t>Slice 1</a:t>
            </a:r>
            <a:endParaRPr lang="en-US" dirty="0"/>
          </a:p>
        </p:txBody>
      </p:sp>
      <p:sp>
        <p:nvSpPr>
          <p:cNvPr id="56" name="文本框 85"/>
          <p:cNvSpPr txBox="1"/>
          <p:nvPr/>
        </p:nvSpPr>
        <p:spPr>
          <a:xfrm>
            <a:off x="4643446" y="1979163"/>
            <a:ext cx="3821284" cy="246221"/>
          </a:xfrm>
          <a:prstGeom prst="rect">
            <a:avLst/>
          </a:prstGeom>
          <a:solidFill>
            <a:srgbClr val="00B050">
              <a:alpha val="19000"/>
            </a:srgbClr>
          </a:solidFill>
          <a:ln w="28575">
            <a:noFill/>
            <a:prstDash val="dash"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00" i="1">
                <a:solidFill>
                  <a:srgbClr val="0000FF"/>
                </a:solidFill>
                <a:latin typeface="Cambria Math" panose="02040503050406030204" pitchFamily="18" charset="0"/>
              </a:defRPr>
            </a:lvl1pPr>
          </a:lstStyle>
          <a:p>
            <a:pPr algn="r"/>
            <a:r>
              <a:rPr lang="en-US" altLang="zh-CN" sz="1000" dirty="0" smtClean="0"/>
              <a:t>Slice N</a:t>
            </a:r>
            <a:endParaRPr lang="en-US" altLang="zh-CN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文本框 80"/>
              <p:cNvSpPr txBox="1"/>
              <p:nvPr/>
            </p:nvSpPr>
            <p:spPr>
              <a:xfrm>
                <a:off x="4593095" y="1032583"/>
                <a:ext cx="5313626" cy="230832"/>
              </a:xfrm>
              <a:prstGeom prst="rect">
                <a:avLst/>
              </a:prstGeom>
              <a:noFill/>
              <a:ln w="28575">
                <a:noFill/>
                <a:prstDash val="dash"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i="1">
                    <a:solidFill>
                      <a:srgbClr val="0000FF"/>
                    </a:solidFill>
                    <a:latin typeface="Cambria Math" panose="02040503050406030204" pitchFamily="18" charset="0"/>
                  </a:defRPr>
                </a:lvl1pPr>
              </a:lstStyle>
              <a:p>
                <a:pPr marL="12700" indent="0">
                  <a:buFont typeface="Wingdings" pitchFamily="2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zh-CN" altLang="zh-CN" sz="900" kern="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altLang="zh-CN" sz="900" kern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endParaRPr lang="en-GB" altLang="zh-CN" sz="900" kern="0" dirty="0" smtClean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7" name="文本框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095" y="1032583"/>
                <a:ext cx="5313626" cy="2308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28575">
                <a:noFill/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文本框 80"/>
              <p:cNvSpPr txBox="1"/>
              <p:nvPr/>
            </p:nvSpPr>
            <p:spPr>
              <a:xfrm>
                <a:off x="4559628" y="1972552"/>
                <a:ext cx="5313626" cy="230832"/>
              </a:xfrm>
              <a:prstGeom prst="rect">
                <a:avLst/>
              </a:prstGeom>
              <a:noFill/>
              <a:ln w="28575">
                <a:noFill/>
                <a:prstDash val="dash"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i="1">
                    <a:solidFill>
                      <a:srgbClr val="0000FF"/>
                    </a:solidFill>
                    <a:latin typeface="Cambria Math" panose="02040503050406030204" pitchFamily="18" charset="0"/>
                  </a:defRPr>
                </a:lvl1pPr>
              </a:lstStyle>
              <a:p>
                <a:pPr marL="12700" indent="0">
                  <a:buFont typeface="Wingdings" pitchFamily="2" charset="2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zh-CN" altLang="zh-CN" sz="900" kern="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altLang="zh-CN" sz="900" kern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:endParaRPr lang="en-GB" altLang="zh-CN" sz="900" kern="0" dirty="0" smtClean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8" name="文本框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628" y="1972552"/>
                <a:ext cx="5313626" cy="2308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 w="28575">
                <a:noFill/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文本框 80"/>
              <p:cNvSpPr txBox="1"/>
              <p:nvPr/>
            </p:nvSpPr>
            <p:spPr>
              <a:xfrm>
                <a:off x="4562427" y="1455626"/>
                <a:ext cx="5313626" cy="230832"/>
              </a:xfrm>
              <a:prstGeom prst="rect">
                <a:avLst/>
              </a:prstGeom>
              <a:noFill/>
              <a:ln w="28575">
                <a:noFill/>
                <a:prstDash val="dash"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i="1">
                    <a:solidFill>
                      <a:srgbClr val="0000FF"/>
                    </a:solidFill>
                    <a:latin typeface="Cambria Math" panose="02040503050406030204" pitchFamily="18" charset="0"/>
                  </a:defRPr>
                </a:lvl1pPr>
              </a:lstStyle>
              <a:p>
                <a:pPr marL="12700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zh-CN" altLang="zh-CN" sz="900" kern="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…</m:t>
                    </m:r>
                    <m:r>
                      <a:rPr lang="en-GB" altLang="zh-CN" sz="900" b="0" i="1" ker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  <m:sSub>
                      <m:sSubPr>
                        <m:ctrlPr>
                          <a:rPr lang="zh-CN" altLang="zh-CN" sz="900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 b="0" i="1" ker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endParaRPr lang="en-GB" altLang="zh-CN" sz="900" kern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9" name="文本框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2427" y="1455626"/>
                <a:ext cx="5313626" cy="2308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 w="28575">
                <a:noFill/>
                <a:prstDash val="dash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直接箭头连接符 62"/>
          <p:cNvCxnSpPr/>
          <p:nvPr/>
        </p:nvCxnSpPr>
        <p:spPr bwMode="auto">
          <a:xfrm flipV="1">
            <a:off x="3786694" y="1606862"/>
            <a:ext cx="545945" cy="219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5" name="直接箭头连接符 64"/>
          <p:cNvCxnSpPr/>
          <p:nvPr/>
        </p:nvCxnSpPr>
        <p:spPr bwMode="auto">
          <a:xfrm>
            <a:off x="3755572" y="3035056"/>
            <a:ext cx="656969" cy="196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6" name="直接箭头连接符 65"/>
          <p:cNvCxnSpPr/>
          <p:nvPr/>
        </p:nvCxnSpPr>
        <p:spPr bwMode="auto">
          <a:xfrm flipV="1">
            <a:off x="3788701" y="4089412"/>
            <a:ext cx="543938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文本框 29"/>
              <p:cNvSpPr txBox="1"/>
              <p:nvPr/>
            </p:nvSpPr>
            <p:spPr bwMode="auto">
              <a:xfrm>
                <a:off x="4291806" y="4941680"/>
                <a:ext cx="4869127" cy="14413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108000" tIns="40076" rIns="80152" bIns="400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indent="0">
                  <a:lnSpc>
                    <a:spcPct val="120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1100" b="0" i="1" kern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100" b="0" i="1" kern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100" b="0" i="1" kern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10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11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…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20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21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…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sub>
                                  </m:sSub>
                                </m:e>
                                <m:e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.                              .</m:t>
                                  </m:r>
                                </m:e>
                                <m:e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.                              .</m:t>
                                  </m:r>
                                </m:e>
                                <m:e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.                              .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</m:t>
                                      </m:r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  <m: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N</m:t>
                                      </m:r>
                                      <m: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…    </m:t>
                                  </m:r>
                                  <m:sSub>
                                    <m:sSubPr>
                                      <m:ctrlP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100" i="1" kern="0">
                                          <a:solidFill>
                                            <a:srgbClr val="0000F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ND</m:t>
                                      </m:r>
                                    </m:sub>
                                  </m:sSub>
                                  <m:r>
                                    <a:rPr lang="en-US" altLang="zh-CN" sz="1100" i="1" ker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eqArr>
                            </m:e>
                          </m:d>
                          <m:sSub>
                            <m:sSubPr>
                              <m:ctrlP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100" b="0" i="1" kern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altLang="zh-CN" sz="11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   </m:t>
                          </m:r>
                          <m:sSub>
                            <m:sSubPr>
                              <m:ctrlP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sub>
                          </m:sSub>
                          <m:r>
                            <a:rPr lang="en-US" altLang="zh-CN" sz="1100" i="1" ker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   …    </m:t>
                          </m:r>
                          <m:sSub>
                            <m:sSubPr>
                              <m:ctrlP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1100" i="1" ker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altLang="zh-CN" sz="1100" b="0" i="1" kern="0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100" kern="0" dirty="0" smtClean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43" name="文本框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91806" y="4941680"/>
                <a:ext cx="4869127" cy="144131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89866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7547012" cy="1143000"/>
          </a:xfrm>
        </p:spPr>
        <p:txBody>
          <a:bodyPr/>
          <a:lstStyle/>
          <a:p>
            <a:r>
              <a:rPr lang="en-US" altLang="zh-CN" dirty="0"/>
              <a:t>Candidate solution leveraging </a:t>
            </a:r>
            <a:r>
              <a:rPr lang="en-US" altLang="zh-CN" dirty="0" smtClean="0"/>
              <a:t>NWDAF (2) 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 bwMode="auto">
          <a:xfrm>
            <a:off x="2043951" y="2266159"/>
            <a:ext cx="871370" cy="666974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OAM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951024" y="4764918"/>
            <a:ext cx="871370" cy="666974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RAN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3333972" y="4764918"/>
            <a:ext cx="3787590" cy="666974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CN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516880" y="2261973"/>
            <a:ext cx="1034525" cy="666974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NWDAF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2915321" y="2444852"/>
            <a:ext cx="240792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132270" y="1989007"/>
            <a:ext cx="2384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1-1. Data collection (slice level KPIs, RAN/CN performance measurements)</a:t>
            </a:r>
            <a:endParaRPr lang="zh-CN" altLang="en-US" dirty="0"/>
          </a:p>
        </p:txBody>
      </p:sp>
      <p:cxnSp>
        <p:nvCxnSpPr>
          <p:cNvPr id="16" name="直接箭头连接符 15"/>
          <p:cNvCxnSpPr/>
          <p:nvPr/>
        </p:nvCxnSpPr>
        <p:spPr bwMode="auto">
          <a:xfrm flipH="1">
            <a:off x="4707668" y="2928947"/>
            <a:ext cx="1542929" cy="20463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3132271" y="2995187"/>
            <a:ext cx="2888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2-1. </a:t>
            </a:r>
            <a:r>
              <a:rPr lang="en-US" altLang="zh-CN" dirty="0"/>
              <a:t>Data Analytics per slice priority (slice level KPIs, RAN/CN performance measurements)</a:t>
            </a:r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 bwMode="auto">
          <a:xfrm>
            <a:off x="3931103" y="4943893"/>
            <a:ext cx="834534" cy="296154"/>
          </a:xfrm>
          <a:prstGeom prst="roundRect">
            <a:avLst/>
          </a:prstGeom>
          <a:solidFill>
            <a:schemeClr val="accent1"/>
          </a:solidFill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PCF</a:t>
            </a:r>
          </a:p>
        </p:txBody>
      </p:sp>
      <p:sp>
        <p:nvSpPr>
          <p:cNvPr id="21" name="圆角矩形 20"/>
          <p:cNvSpPr/>
          <p:nvPr/>
        </p:nvSpPr>
        <p:spPr bwMode="auto">
          <a:xfrm>
            <a:off x="4905934" y="4931662"/>
            <a:ext cx="643666" cy="30838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AMF</a:t>
            </a:r>
          </a:p>
        </p:txBody>
      </p:sp>
      <p:sp>
        <p:nvSpPr>
          <p:cNvPr id="22" name="圆角矩形 21"/>
          <p:cNvSpPr/>
          <p:nvPr/>
        </p:nvSpPr>
        <p:spPr bwMode="auto">
          <a:xfrm>
            <a:off x="5743239" y="4929869"/>
            <a:ext cx="643666" cy="30838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  UPF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51406" y="4975294"/>
            <a:ext cx="4303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…</a:t>
            </a:r>
            <a:endParaRPr lang="zh-CN" alt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581260" y="3575314"/>
            <a:ext cx="1540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1-2. slice priority </a:t>
            </a:r>
            <a:r>
              <a:rPr lang="en-US" altLang="zh-CN" dirty="0"/>
              <a:t>+ slice service requirement</a:t>
            </a:r>
            <a:endParaRPr lang="zh-CN" altLang="en-US" dirty="0"/>
          </a:p>
        </p:txBody>
      </p:sp>
      <p:cxnSp>
        <p:nvCxnSpPr>
          <p:cNvPr id="25" name="直接箭头连接符 24"/>
          <p:cNvCxnSpPr>
            <a:stCxn id="20" idx="0"/>
          </p:cNvCxnSpPr>
          <p:nvPr/>
        </p:nvCxnSpPr>
        <p:spPr bwMode="auto">
          <a:xfrm flipV="1">
            <a:off x="4348370" y="2918195"/>
            <a:ext cx="1484960" cy="20256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28" name="直接箭头连接符 27"/>
          <p:cNvCxnSpPr>
            <a:endCxn id="7" idx="0"/>
          </p:cNvCxnSpPr>
          <p:nvPr/>
        </p:nvCxnSpPr>
        <p:spPr bwMode="auto">
          <a:xfrm flipH="1">
            <a:off x="1386709" y="2989469"/>
            <a:ext cx="777371" cy="17754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直接箭头连接符 29"/>
          <p:cNvCxnSpPr/>
          <p:nvPr/>
        </p:nvCxnSpPr>
        <p:spPr bwMode="auto">
          <a:xfrm>
            <a:off x="2286898" y="2985957"/>
            <a:ext cx="1210611" cy="17789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622120" y="3542173"/>
            <a:ext cx="1955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3-1a. </a:t>
            </a:r>
            <a:r>
              <a:rPr lang="en-US" altLang="zh-CN" dirty="0"/>
              <a:t>slice level </a:t>
            </a:r>
            <a:r>
              <a:rPr lang="en-US" altLang="zh-CN" dirty="0" smtClean="0"/>
              <a:t>KPIs + RAN </a:t>
            </a:r>
            <a:r>
              <a:rPr lang="en-US" altLang="zh-CN" dirty="0"/>
              <a:t>performance measurements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830594" y="4088632"/>
            <a:ext cx="1766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3-1b. </a:t>
            </a:r>
            <a:r>
              <a:rPr lang="en-US" altLang="zh-CN" dirty="0"/>
              <a:t>slice level </a:t>
            </a:r>
            <a:r>
              <a:rPr lang="en-US" altLang="zh-CN" dirty="0" smtClean="0"/>
              <a:t>KPIs + CN </a:t>
            </a:r>
            <a:r>
              <a:rPr lang="en-US" altLang="zh-CN" dirty="0"/>
              <a:t>performance measurements</a:t>
            </a:r>
            <a:endParaRPr lang="zh-CN" altLang="en-US" dirty="0"/>
          </a:p>
        </p:txBody>
      </p:sp>
      <p:cxnSp>
        <p:nvCxnSpPr>
          <p:cNvPr id="34" name="直接箭头连接符 33"/>
          <p:cNvCxnSpPr/>
          <p:nvPr/>
        </p:nvCxnSpPr>
        <p:spPr bwMode="auto">
          <a:xfrm flipH="1" flipV="1">
            <a:off x="2644113" y="2928947"/>
            <a:ext cx="1583522" cy="20009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830594" y="1280163"/>
            <a:ext cx="5530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an example of procedure and how to use the data  </a:t>
            </a:r>
            <a:endParaRPr lang="zh-CN" altLang="en-US" sz="1600" dirty="0"/>
          </a:p>
        </p:txBody>
      </p:sp>
      <p:sp>
        <p:nvSpPr>
          <p:cNvPr id="38" name="TextBox 18"/>
          <p:cNvSpPr txBox="1"/>
          <p:nvPr/>
        </p:nvSpPr>
        <p:spPr>
          <a:xfrm>
            <a:off x="2914090" y="3559405"/>
            <a:ext cx="2012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2-2. </a:t>
            </a:r>
            <a:r>
              <a:rPr lang="en-US" altLang="zh-CN" dirty="0"/>
              <a:t>Data Analytics per slice priority in use (decided </a:t>
            </a:r>
            <a:r>
              <a:rPr lang="en-US" altLang="zh-CN" dirty="0" smtClean="0"/>
              <a:t>by PCF</a:t>
            </a:r>
            <a:r>
              <a:rPr lang="en-US" altLang="zh-CN" dirty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9367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2156" y="2949463"/>
            <a:ext cx="5075929" cy="503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 smtClean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40865</TotalTime>
  <Words>610</Words>
  <Application>Microsoft Office PowerPoint</Application>
  <PresentationFormat>全屏显示(4:3)</PresentationFormat>
  <Paragraphs>115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Lucida Grande</vt:lpstr>
      <vt:lpstr>Nokia Pure Headline Light</vt:lpstr>
      <vt:lpstr>Nokia Pure Text Light</vt:lpstr>
      <vt:lpstr>ヒラギノ角ゴ Pro W3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Theme</vt:lpstr>
      <vt:lpstr>nokia powerpoint template nokia pure v13</vt:lpstr>
      <vt:lpstr>think-cell Slide</vt:lpstr>
      <vt:lpstr>Discussion about network resource scheduling for operating slices    China Mobile, Alibaba, Tencent, China Unicom, Huawei, HiSilicon, ZTE</vt:lpstr>
      <vt:lpstr>What Slice Customers care about in slice SLA</vt:lpstr>
      <vt:lpstr>Issues when deploying and operating many slices </vt:lpstr>
      <vt:lpstr>Some new attributes captures network capability/capacity and slice customer requirement</vt:lpstr>
      <vt:lpstr>Candidate solution leveraging NWDAF (1) </vt:lpstr>
      <vt:lpstr>Candidate solution leveraging NWDAF (2) 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Hewlett-Packard Company</cp:lastModifiedBy>
  <cp:revision>1489</cp:revision>
  <dcterms:created xsi:type="dcterms:W3CDTF">2008-08-30T09:32:10Z</dcterms:created>
  <dcterms:modified xsi:type="dcterms:W3CDTF">2018-08-14T13:17:48Z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(3)GmOk0ZhhlBiSAEtOxSvDPurWrR7BRwRG6V2JqwENizzbqy9WcdcwMzwjXDFWMj6PvTfZbmFc
Jqjc/+rKyxA5kGI37oDT/PZwlVpzwF8QTFagvnlwrQ0Aa/RYBQUhNctx5ofjlHrVNdONer15
Aj0QLjxfM05lnCzb4XN8vjYlZu5PsMPiWZBbfXP6v74mEorQ4VwnOpqjqT+laBkDrw1GI6Vc
qp24Db6jSdsSU2KAmp</vt:lpwstr>
  </property>
  <property fmtid="{D5CDD505-2E9C-101B-9397-08002B2CF9AE}" pid="3" name="_2015_ms_pID_7253431">
    <vt:lpwstr>CQXH5iKPr5tXHaSuBAdkvt+OchygEYUOZRbMGSIfOhSwzp4RPeSilz
/XrEgLp57f1LB4FzJRSexcRITPytdHsYkrdv52bWVgzBXSDINx2NPy9BQCT/A7EUKjkQzkrh
fs6aVy4HyN8RMiR90JOkLGN29zFLEkVEvPYpxzcSigtRNobzZGMDPeIX/mMp0D+lXCbZEmD+
t3U6q0S/WGAfpXAUH8ZOCKnBTrg7qzqanBPG</vt:lpwstr>
  </property>
  <property fmtid="{D5CDD505-2E9C-101B-9397-08002B2CF9AE}" pid="4" name="_2015_ms_pID_7253432">
    <vt:lpwstr>hw==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1534229744</vt:lpwstr>
  </property>
</Properties>
</file>